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60.png" ContentType="image/png"/>
  <Override PartName="/ppt/media/image59.png" ContentType="image/png"/>
  <Override PartName="/ppt/media/image58.jpeg" ContentType="image/jpeg"/>
  <Override PartName="/ppt/media/image57.png" ContentType="image/png"/>
  <Override PartName="/ppt/media/image55.png" ContentType="image/png"/>
  <Override PartName="/ppt/media/image51.png" ContentType="image/png"/>
  <Override PartName="/ppt/media/image50.jpeg" ContentType="image/jpeg"/>
  <Override PartName="/ppt/media/image52.png" ContentType="image/png"/>
  <Override PartName="/ppt/media/image49.jpeg" ContentType="image/jpeg"/>
  <Override PartName="/ppt/media/image47.png" ContentType="image/png"/>
  <Override PartName="/ppt/media/image20.png" ContentType="image/png"/>
  <Override PartName="/ppt/media/image18.png" ContentType="image/png"/>
  <Override PartName="/ppt/media/image2.jpeg" ContentType="image/jpeg"/>
  <Override PartName="/ppt/media/image21.jpeg" ContentType="image/jpeg"/>
  <Override PartName="/ppt/media/image48.png" ContentType="image/png"/>
  <Override PartName="/ppt/media/image5.jpeg" ContentType="image/jpeg"/>
  <Override PartName="/ppt/media/image16.png" ContentType="image/png"/>
  <Override PartName="/ppt/media/image15.png" ContentType="image/png"/>
  <Override PartName="/ppt/media/image7.jpeg" ContentType="image/jpeg"/>
  <Override PartName="/ppt/media/image23.jpeg" ContentType="image/jpeg"/>
  <Override PartName="/ppt/media/image12.png" ContentType="image/png"/>
  <Override PartName="/ppt/media/image28.jpeg" ContentType="image/jpeg"/>
  <Override PartName="/ppt/media/image54.jpeg" ContentType="image/jpeg"/>
  <Override PartName="/ppt/media/image11.jpeg" ContentType="image/jpeg"/>
  <Override PartName="/ppt/media/image33.jpeg" ContentType="image/jpeg"/>
  <Override PartName="/ppt/media/image1.jpeg" ContentType="image/jpeg"/>
  <Override PartName="/ppt/media/image41.png" ContentType="image/png"/>
  <Override PartName="/ppt/media/image4.jpeg" ContentType="image/jpeg"/>
  <Override PartName="/ppt/media/image38.png" ContentType="image/png"/>
  <Override PartName="/ppt/media/image56.png" ContentType="image/png"/>
  <Override PartName="/ppt/media/image6.png" ContentType="image/png"/>
  <Override PartName="/ppt/media/image44.png" ContentType="image/png"/>
  <Override PartName="/ppt/media/image40.jpeg" ContentType="image/jpeg"/>
  <Override PartName="/ppt/media/image22.png" ContentType="image/png"/>
  <Override PartName="/ppt/media/image29.jpeg" ContentType="image/jpeg"/>
  <Override PartName="/ppt/media/image8.jpeg" ContentType="image/jpeg"/>
  <Override PartName="/ppt/media/image14.png" ContentType="image/png"/>
  <Override PartName="/ppt/media/image24.jpeg" ContentType="image/jpeg"/>
  <Override PartName="/ppt/media/image25.png" ContentType="image/png"/>
  <Override PartName="/ppt/media/image9.jpeg" ContentType="image/jpeg"/>
  <Override PartName="/ppt/media/image35.png" ContentType="image/png"/>
  <Override PartName="/ppt/media/image13.jpeg" ContentType="image/jpeg"/>
  <Override PartName="/ppt/media/image10.png" ContentType="image/png"/>
  <Override PartName="/ppt/media/image45.png" ContentType="image/png"/>
  <Override PartName="/ppt/media/image27.bmp" ContentType="image/bmp"/>
  <Override PartName="/ppt/media/image43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37.png" ContentType="image/png"/>
  <Override PartName="/ppt/media/image31.jpeg" ContentType="image/jpeg"/>
  <Override PartName="/ppt/media/image19.jpeg" ContentType="image/jpeg"/>
  <Override PartName="/ppt/media/image32.jpeg" ContentType="image/jpeg"/>
  <Override PartName="/ppt/media/image26.jpeg" ContentType="image/jpeg"/>
  <Override PartName="/ppt/media/image34.png" ContentType="image/png"/>
  <Override PartName="/ppt/media/image36.png" ContentType="image/png"/>
  <Override PartName="/ppt/media/image39.png" ContentType="image/png"/>
  <Override PartName="/ppt/media/image42.png" ContentType="image/png"/>
  <Override PartName="/ppt/media/image46.png" ContentType="image/png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Times New Roman"/>
              </a:rPr>
              <a:t>&lt;date/time&gt;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Times New Roman"/>
              </a:rPr>
              <a:t>&lt;footer&gt;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FDAA4789-67E1-4428-B076-D319ACDCBE22}" type="slidenum">
              <a:rPr b="0" lang="ru-RU" sz="1400" spc="-1" strike="noStrike">
                <a:latin typeface="Times New Roman"/>
              </a:rPr>
              <a:t>&lt;number&gt;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bmp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0" y="229680"/>
            <a:ext cx="10080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0" lang="ru-RU" sz="2400" spc="-1" strike="noStrike">
                <a:latin typeface="Arial"/>
              </a:rPr>
              <a:t>Ботанический сад-институт ДВО РАН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0" y="5125680"/>
            <a:ext cx="100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ru-RU" sz="1800" spc="-1" strike="noStrike">
                <a:latin typeface="Arial"/>
              </a:rPr>
              <a:t>Владивосток - 2018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3" name="TextShape 3"/>
          <p:cNvSpPr txBox="1"/>
          <p:nvPr/>
        </p:nvSpPr>
        <p:spPr>
          <a:xfrm>
            <a:off x="72000" y="2376000"/>
            <a:ext cx="1008000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200" spc="-1" strike="noStrike">
                <a:latin typeface="Arial"/>
              </a:rPr>
              <a:t>Сверточные нейронные сети в задачах распознавания образов</a:t>
            </a:r>
            <a:endParaRPr b="1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0" y="144000"/>
            <a:ext cx="10080000" cy="97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Сверточные нейронные сети</a:t>
            </a:r>
            <a:endParaRPr b="1" lang="ru-RU" sz="2600" spc="-1" strike="noStrike"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(convolutional neural networks)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728000" y="1224000"/>
            <a:ext cx="6768000" cy="380700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5904000" y="5112000"/>
            <a:ext cx="280800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300" spc="-1" strike="noStrike">
                <a:latin typeface="Arial"/>
              </a:rPr>
              <a:t>machinelearninguru.com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Сверточные нейронные сети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728000" y="864000"/>
            <a:ext cx="6327000" cy="29530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2016000" y="845280"/>
            <a:ext cx="540180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84400" y="1152000"/>
            <a:ext cx="3747600" cy="388800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857160" y="2934000"/>
            <a:ext cx="1014840" cy="95400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Shape 3"/>
          <p:cNvSpPr txBox="1"/>
          <p:nvPr/>
        </p:nvSpPr>
        <p:spPr>
          <a:xfrm>
            <a:off x="4896000" y="864000"/>
            <a:ext cx="468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ru-RU" sz="2000" spc="-1" strike="noStrike">
                <a:latin typeface="Arial"/>
              </a:rPr>
              <a:t>Этапы работ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9" name="TextShape 4"/>
          <p:cNvSpPr txBox="1"/>
          <p:nvPr/>
        </p:nvSpPr>
        <p:spPr>
          <a:xfrm>
            <a:off x="4392000" y="1512000"/>
            <a:ext cx="532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latin typeface="Arial"/>
              </a:rPr>
              <a:t>1. Выбор архитектуры нейросети: </a:t>
            </a:r>
            <a:br/>
            <a:r>
              <a:rPr b="1" lang="ru-RU" sz="1800" spc="-1" strike="noStrike">
                <a:latin typeface="Arial"/>
              </a:rPr>
              <a:t>    Unet ()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2. Подготовка данных для обучения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3. Обучение нейросети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4. Применение: идентификация ветровалов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72000"/>
            <a:ext cx="10080000" cy="97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</a:t>
            </a:r>
            <a:endParaRPr b="1" lang="ru-RU" sz="2600" spc="-1" strike="noStrike"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исходные данные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216000" y="1656000"/>
            <a:ext cx="3723480" cy="388800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288000" y="1224000"/>
            <a:ext cx="36514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02 канал Sentinel снимка</a:t>
            </a:r>
            <a:endParaRPr b="0" lang="ru-RU" sz="1800" spc="-1" strike="noStrike"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5688000" y="1360080"/>
            <a:ext cx="3888000" cy="4111920"/>
            <a:chOff x="5688000" y="1360080"/>
            <a:chExt cx="3888000" cy="4111920"/>
          </a:xfrm>
        </p:grpSpPr>
        <p:pic>
          <p:nvPicPr>
            <p:cNvPr id="94" name="" descr=""/>
            <p:cNvPicPr/>
            <p:nvPr/>
          </p:nvPicPr>
          <p:blipFill>
            <a:blip r:embed="rId3"/>
            <a:stretch/>
          </p:blipFill>
          <p:spPr>
            <a:xfrm>
              <a:off x="5688000" y="1360080"/>
              <a:ext cx="3888000" cy="4111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CustomShape 4"/>
            <p:cNvSpPr/>
            <p:nvPr/>
          </p:nvSpPr>
          <p:spPr>
            <a:xfrm>
              <a:off x="7200000" y="2448000"/>
              <a:ext cx="1080000" cy="864000"/>
            </a:xfrm>
            <a:prstGeom prst="ellipse">
              <a:avLst/>
            </a:prstGeom>
            <a:noFill/>
            <a:ln w="572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72000"/>
            <a:ext cx="10080000" cy="97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</a:t>
            </a:r>
            <a:endParaRPr b="1" lang="ru-RU" sz="2600" spc="-1" strike="noStrike"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обучающая выборка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"/>
          <a:stretch/>
        </p:blipFill>
        <p:spPr>
          <a:xfrm>
            <a:off x="3168000" y="1224000"/>
            <a:ext cx="3888000" cy="4111920"/>
          </a:xfrm>
          <a:prstGeom prst="rect">
            <a:avLst/>
          </a:prstGeom>
          <a:ln>
            <a:noFill/>
          </a:ln>
        </p:spPr>
      </p:pic>
      <p:grpSp>
        <p:nvGrpSpPr>
          <p:cNvPr id="98" name="Group 2"/>
          <p:cNvGrpSpPr/>
          <p:nvPr/>
        </p:nvGrpSpPr>
        <p:grpSpPr>
          <a:xfrm>
            <a:off x="3888000" y="1368000"/>
            <a:ext cx="2448000" cy="3816000"/>
            <a:chOff x="3888000" y="1368000"/>
            <a:chExt cx="2448000" cy="3816000"/>
          </a:xfrm>
        </p:grpSpPr>
        <p:sp>
          <p:nvSpPr>
            <p:cNvPr id="99" name="Line 3"/>
            <p:cNvSpPr/>
            <p:nvPr/>
          </p:nvSpPr>
          <p:spPr>
            <a:xfrm>
              <a:off x="388800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Line 4"/>
            <p:cNvSpPr/>
            <p:nvPr/>
          </p:nvSpPr>
          <p:spPr>
            <a:xfrm>
              <a:off x="468000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Line 5"/>
            <p:cNvSpPr/>
            <p:nvPr/>
          </p:nvSpPr>
          <p:spPr>
            <a:xfrm>
              <a:off x="554400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Line 6"/>
            <p:cNvSpPr/>
            <p:nvPr/>
          </p:nvSpPr>
          <p:spPr>
            <a:xfrm>
              <a:off x="633600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7"/>
          <p:cNvGrpSpPr/>
          <p:nvPr/>
        </p:nvGrpSpPr>
        <p:grpSpPr>
          <a:xfrm>
            <a:off x="3240000" y="2084400"/>
            <a:ext cx="3818160" cy="2451240"/>
            <a:chOff x="3240000" y="2084400"/>
            <a:chExt cx="3818160" cy="2451240"/>
          </a:xfrm>
        </p:grpSpPr>
        <p:sp>
          <p:nvSpPr>
            <p:cNvPr id="104" name="Line 8"/>
            <p:cNvSpPr/>
            <p:nvPr/>
          </p:nvSpPr>
          <p:spPr>
            <a:xfrm flipV="1">
              <a:off x="3242160" y="4532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Line 9"/>
            <p:cNvSpPr/>
            <p:nvPr/>
          </p:nvSpPr>
          <p:spPr>
            <a:xfrm flipV="1">
              <a:off x="3241440" y="3740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Line 10"/>
            <p:cNvSpPr/>
            <p:nvPr/>
          </p:nvSpPr>
          <p:spPr>
            <a:xfrm flipV="1">
              <a:off x="3240720" y="2876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Line 11"/>
            <p:cNvSpPr/>
            <p:nvPr/>
          </p:nvSpPr>
          <p:spPr>
            <a:xfrm flipV="1">
              <a:off x="3240000" y="2084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TextShape 12"/>
          <p:cNvSpPr txBox="1"/>
          <p:nvPr/>
        </p:nvSpPr>
        <p:spPr>
          <a:xfrm>
            <a:off x="7344000" y="1224000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latin typeface="Arial"/>
              </a:rPr>
              <a:t>Исходное изображение 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разрезано множеством способов на 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Изображения малого размера: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256x256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168360" y="1224000"/>
            <a:ext cx="3888000" cy="4111920"/>
          </a:xfrm>
          <a:prstGeom prst="rect">
            <a:avLst/>
          </a:prstGeom>
          <a:ln>
            <a:noFill/>
          </a:ln>
        </p:spPr>
      </p:pic>
      <p:grpSp>
        <p:nvGrpSpPr>
          <p:cNvPr id="110" name="Group 13"/>
          <p:cNvGrpSpPr/>
          <p:nvPr/>
        </p:nvGrpSpPr>
        <p:grpSpPr>
          <a:xfrm>
            <a:off x="3888360" y="1368000"/>
            <a:ext cx="2448000" cy="3816000"/>
            <a:chOff x="3888360" y="1368000"/>
            <a:chExt cx="2448000" cy="3816000"/>
          </a:xfrm>
        </p:grpSpPr>
        <p:sp>
          <p:nvSpPr>
            <p:cNvPr id="111" name="Line 14"/>
            <p:cNvSpPr/>
            <p:nvPr/>
          </p:nvSpPr>
          <p:spPr>
            <a:xfrm>
              <a:off x="388836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Line 15"/>
            <p:cNvSpPr/>
            <p:nvPr/>
          </p:nvSpPr>
          <p:spPr>
            <a:xfrm>
              <a:off x="468036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Line 16"/>
            <p:cNvSpPr/>
            <p:nvPr/>
          </p:nvSpPr>
          <p:spPr>
            <a:xfrm>
              <a:off x="554436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Line 17"/>
            <p:cNvSpPr/>
            <p:nvPr/>
          </p:nvSpPr>
          <p:spPr>
            <a:xfrm>
              <a:off x="6336360" y="1368000"/>
              <a:ext cx="0" cy="38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" name="Group 18"/>
          <p:cNvGrpSpPr/>
          <p:nvPr/>
        </p:nvGrpSpPr>
        <p:grpSpPr>
          <a:xfrm>
            <a:off x="3240360" y="2084400"/>
            <a:ext cx="3818160" cy="2451240"/>
            <a:chOff x="3240360" y="2084400"/>
            <a:chExt cx="3818160" cy="2451240"/>
          </a:xfrm>
        </p:grpSpPr>
        <p:sp>
          <p:nvSpPr>
            <p:cNvPr id="116" name="Line 19"/>
            <p:cNvSpPr/>
            <p:nvPr/>
          </p:nvSpPr>
          <p:spPr>
            <a:xfrm flipV="1">
              <a:off x="3242520" y="4532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Line 20"/>
            <p:cNvSpPr/>
            <p:nvPr/>
          </p:nvSpPr>
          <p:spPr>
            <a:xfrm flipV="1">
              <a:off x="3241800" y="3740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Line 21"/>
            <p:cNvSpPr/>
            <p:nvPr/>
          </p:nvSpPr>
          <p:spPr>
            <a:xfrm flipV="1">
              <a:off x="3241080" y="2876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Line 22"/>
            <p:cNvSpPr/>
            <p:nvPr/>
          </p:nvSpPr>
          <p:spPr>
            <a:xfrm flipV="1">
              <a:off x="3240360" y="2084400"/>
              <a:ext cx="3816000" cy="3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72000"/>
            <a:ext cx="10080000" cy="97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</a:t>
            </a:r>
            <a:endParaRPr b="1" lang="ru-RU" sz="2600" spc="-1" strike="noStrike"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Unet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17800" y="1045440"/>
            <a:ext cx="5902200" cy="4426560"/>
          </a:xfrm>
          <a:prstGeom prst="rect">
            <a:avLst/>
          </a:prstGeom>
          <a:ln>
            <a:noFill/>
          </a:ln>
        </p:spPr>
      </p:pic>
      <p:sp>
        <p:nvSpPr>
          <p:cNvPr id="122" name="TextShape 2"/>
          <p:cNvSpPr txBox="1"/>
          <p:nvPr/>
        </p:nvSpPr>
        <p:spPr>
          <a:xfrm>
            <a:off x="6624000" y="685800"/>
            <a:ext cx="252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[arXiv:1505.04597]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 обучающая выборка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05720" y="79200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3816000" y="83772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7245720" y="83772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405720" y="273600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6"/>
          <a:stretch/>
        </p:blipFill>
        <p:spPr>
          <a:xfrm>
            <a:off x="3816000" y="278172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7"/>
          <a:stretch/>
        </p:blipFill>
        <p:spPr>
          <a:xfrm>
            <a:off x="7247520" y="2793960"/>
            <a:ext cx="2690280" cy="269028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1800000" y="2304000"/>
            <a:ext cx="6840000" cy="1296000"/>
          </a:xfrm>
          <a:custGeom>
            <a:avLst/>
            <a:gdLst/>
            <a:ahLst/>
            <a:rect l="0" t="0" r="r" b="b"/>
            <a:pathLst>
              <a:path w="19002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18400" y="3600"/>
                </a:lnTo>
                <a:cubicBezTo>
                  <a:pt x="18700" y="3600"/>
                  <a:pt x="19001" y="3300"/>
                  <a:pt x="19001" y="3000"/>
                </a:cubicBezTo>
                <a:lnTo>
                  <a:pt x="19001" y="600"/>
                </a:lnTo>
                <a:cubicBezTo>
                  <a:pt x="19001" y="300"/>
                  <a:pt x="18700" y="0"/>
                  <a:pt x="18400" y="0"/>
                </a:cubicBezTo>
                <a:lnTo>
                  <a:pt x="6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Всего создано более 2500 изображений для обучения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125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125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0" y="144000"/>
            <a:ext cx="1008000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 расширение данных</a:t>
            </a:r>
            <a:br/>
            <a:r>
              <a:rPr b="1" lang="ru-RU" sz="2600" spc="-1" strike="noStrike">
                <a:latin typeface="Arial"/>
              </a:rPr>
              <a:t>(augmentation)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288000" y="1053720"/>
            <a:ext cx="2690280" cy="2690280"/>
          </a:xfrm>
          <a:prstGeom prst="rect">
            <a:avLst/>
          </a:prstGeom>
          <a:ln w="19080"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2088000" y="1485720"/>
            <a:ext cx="2690280" cy="2690280"/>
          </a:xfrm>
          <a:prstGeom prst="rect">
            <a:avLst/>
          </a:prstGeom>
          <a:ln w="12600">
            <a:noFill/>
          </a:ln>
        </p:spPr>
      </p:pic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4032000" y="97236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5"/>
          <a:stretch/>
        </p:blipFill>
        <p:spPr>
          <a:xfrm>
            <a:off x="5733720" y="148572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6"/>
          <a:stretch/>
        </p:blipFill>
        <p:spPr>
          <a:xfrm>
            <a:off x="7101720" y="64800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7"/>
          <a:stretch/>
        </p:blipFill>
        <p:spPr>
          <a:xfrm>
            <a:off x="765720" y="288000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8"/>
          <a:stretch/>
        </p:blipFill>
        <p:spPr>
          <a:xfrm>
            <a:off x="3717720" y="2853720"/>
            <a:ext cx="2690280" cy="26902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9"/>
          <a:stretch/>
        </p:blipFill>
        <p:spPr>
          <a:xfrm>
            <a:off x="6840000" y="2808000"/>
            <a:ext cx="2690280" cy="269028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978280" y="1800000"/>
            <a:ext cx="5013720" cy="2232000"/>
          </a:xfrm>
          <a:custGeom>
            <a:avLst/>
            <a:gdLst/>
            <a:ahLst/>
            <a:rect l="0" t="0" r="r" b="b"/>
            <a:pathLst>
              <a:path w="13928" h="6202">
                <a:moveTo>
                  <a:pt x="1033" y="0"/>
                </a:moveTo>
                <a:cubicBezTo>
                  <a:pt x="516" y="0"/>
                  <a:pt x="0" y="516"/>
                  <a:pt x="0" y="1033"/>
                </a:cubicBezTo>
                <a:lnTo>
                  <a:pt x="0" y="5167"/>
                </a:lnTo>
                <a:cubicBezTo>
                  <a:pt x="0" y="5684"/>
                  <a:pt x="516" y="6201"/>
                  <a:pt x="1033" y="6201"/>
                </a:cubicBezTo>
                <a:lnTo>
                  <a:pt x="12894" y="6201"/>
                </a:lnTo>
                <a:cubicBezTo>
                  <a:pt x="13410" y="6201"/>
                  <a:pt x="13927" y="5684"/>
                  <a:pt x="13927" y="5167"/>
                </a:cubicBezTo>
                <a:lnTo>
                  <a:pt x="13927" y="1033"/>
                </a:lnTo>
                <a:cubicBezTo>
                  <a:pt x="13927" y="516"/>
                  <a:pt x="13410" y="0"/>
                  <a:pt x="12894" y="0"/>
                </a:cubicBezTo>
                <a:lnTo>
                  <a:pt x="10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Используемые модификации изображений: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1) отражение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2) небольшое смещение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3) изменение контраста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4) повороты (менее 0.2 рад)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5)увеличение (не более 5%)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Идентификация ветровалов: обучение нейросети</a:t>
            </a:r>
            <a:endParaRPr b="1" lang="ru-RU" sz="26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008000" y="1008000"/>
            <a:ext cx="820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1800" spc="-1" strike="noStrike">
                <a:latin typeface="Arial"/>
              </a:rPr>
              <a:t>CPU: AMD Ryzen 6x3.2Ghz, RAM 32 GB, GPU GeForce GTX 1050TI 4GB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36000" y="1872000"/>
            <a:ext cx="8640000" cy="1656000"/>
          </a:xfrm>
          <a:custGeom>
            <a:avLst/>
            <a:gdLst/>
            <a:ahLst/>
            <a:rect l="0" t="0" r="r" b="b"/>
            <a:pathLst>
              <a:path w="24001" h="4602">
                <a:moveTo>
                  <a:pt x="766" y="0"/>
                </a:moveTo>
                <a:cubicBezTo>
                  <a:pt x="383" y="0"/>
                  <a:pt x="0" y="383"/>
                  <a:pt x="0" y="766"/>
                </a:cubicBezTo>
                <a:lnTo>
                  <a:pt x="0" y="3834"/>
                </a:lnTo>
                <a:cubicBezTo>
                  <a:pt x="0" y="4217"/>
                  <a:pt x="383" y="4601"/>
                  <a:pt x="766" y="4601"/>
                </a:cubicBezTo>
                <a:lnTo>
                  <a:pt x="23234" y="4601"/>
                </a:lnTo>
                <a:cubicBezTo>
                  <a:pt x="23617" y="4601"/>
                  <a:pt x="24000" y="4217"/>
                  <a:pt x="24000" y="3834"/>
                </a:cubicBezTo>
                <a:lnTo>
                  <a:pt x="24000" y="766"/>
                </a:lnTo>
                <a:cubicBezTo>
                  <a:pt x="24000" y="383"/>
                  <a:pt x="23617" y="0"/>
                  <a:pt x="23234" y="0"/>
                </a:cubicBezTo>
                <a:lnTo>
                  <a:pt x="7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CPU Only: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Epoch 00001: loss improved from inf to 0.18319, Epoch 2/20</a:t>
            </a:r>
            <a:br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230s 9s/step - loss: 0.0772 - acc: 0.9719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64000" y="3672000"/>
            <a:ext cx="8640000" cy="1656000"/>
          </a:xfrm>
          <a:custGeom>
            <a:avLst/>
            <a:gdLst/>
            <a:ahLst/>
            <a:rect l="0" t="0" r="r" b="b"/>
            <a:pathLst>
              <a:path w="24001" h="4602">
                <a:moveTo>
                  <a:pt x="766" y="0"/>
                </a:moveTo>
                <a:cubicBezTo>
                  <a:pt x="383" y="0"/>
                  <a:pt x="0" y="383"/>
                  <a:pt x="0" y="766"/>
                </a:cubicBezTo>
                <a:lnTo>
                  <a:pt x="0" y="3834"/>
                </a:lnTo>
                <a:cubicBezTo>
                  <a:pt x="0" y="4217"/>
                  <a:pt x="383" y="4601"/>
                  <a:pt x="766" y="4601"/>
                </a:cubicBezTo>
                <a:lnTo>
                  <a:pt x="23234" y="4601"/>
                </a:lnTo>
                <a:cubicBezTo>
                  <a:pt x="23617" y="4601"/>
                  <a:pt x="24000" y="4217"/>
                  <a:pt x="24000" y="3834"/>
                </a:cubicBezTo>
                <a:lnTo>
                  <a:pt x="24000" y="766"/>
                </a:lnTo>
                <a:cubicBezTo>
                  <a:pt x="24000" y="383"/>
                  <a:pt x="23617" y="0"/>
                  <a:pt x="23234" y="0"/>
                </a:cubicBezTo>
                <a:lnTo>
                  <a:pt x="7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GPU: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Epoch 00002: loss improved from 0.20229 to 0.10021,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Epoch 3/20 - 11s </a:t>
            </a:r>
            <a:r>
              <a:rPr b="1" lang="ru-RU" sz="1800" spc="-1" strike="noStrike">
                <a:solidFill>
                  <a:srgbClr val="ce181e"/>
                </a:solidFill>
                <a:latin typeface="Arial"/>
              </a:rPr>
              <a:t>441ms/step 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- loss: 0.0801 - acc: 0.9662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Результаты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-231480" y="978120"/>
            <a:ext cx="3327480" cy="32007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3024000" y="978120"/>
            <a:ext cx="3327480" cy="32007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51480" y="978120"/>
            <a:ext cx="3327480" cy="320076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216000" y="410400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Unet: 256x256x3,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3 эпохи по 25 итераций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3528000" y="410184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Бинарная маска ветровала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6840000" y="410400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Комбинированный RGB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Искусственный нейрон и нейронная сеть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697480" y="603360"/>
            <a:ext cx="4574520" cy="213912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0" y="2736000"/>
            <a:ext cx="1000800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ru-RU" sz="2200" spc="-1" strike="noStrike">
                <a:latin typeface="Arial"/>
              </a:rPr>
              <a:t>Математическая модель нейрона*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47" name="TextShape 3"/>
          <p:cNvSpPr txBox="1"/>
          <p:nvPr/>
        </p:nvSpPr>
        <p:spPr>
          <a:xfrm>
            <a:off x="-576000" y="5383800"/>
            <a:ext cx="9720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ru-RU" sz="1000" spc="-1" strike="noStrike">
                <a:latin typeface="Arial"/>
              </a:rPr>
              <a:t>*McCulloch, W. and Pitts, W. (1943). A logical calculus of the ideas immanent in nervous activity. Bulletin of Mathematical Biophysics, 5:115–133. </a:t>
            </a:r>
            <a:endParaRPr b="0" lang="ru-RU" sz="10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2695680" y="3240000"/>
            <a:ext cx="4648320" cy="2108520"/>
          </a:xfrm>
          <a:prstGeom prst="rect">
            <a:avLst/>
          </a:prstGeom>
          <a:ln>
            <a:noFill/>
          </a:ln>
        </p:spPr>
      </p:pic>
      <p:sp>
        <p:nvSpPr>
          <p:cNvPr id="49" name="CustomShape 4"/>
          <p:cNvSpPr/>
          <p:nvPr/>
        </p:nvSpPr>
        <p:spPr>
          <a:xfrm>
            <a:off x="1080000" y="1728000"/>
            <a:ext cx="8208000" cy="2880000"/>
          </a:xfrm>
          <a:custGeom>
            <a:avLst/>
            <a:gdLst/>
            <a:ahLst/>
            <a:rect l="0" t="0" r="r" b="b"/>
            <a:pathLst>
              <a:path w="22802" h="8002">
                <a:moveTo>
                  <a:pt x="1333" y="0"/>
                </a:moveTo>
                <a:cubicBezTo>
                  <a:pt x="666" y="0"/>
                  <a:pt x="0" y="666"/>
                  <a:pt x="0" y="1333"/>
                </a:cubicBezTo>
                <a:lnTo>
                  <a:pt x="0" y="6667"/>
                </a:lnTo>
                <a:cubicBezTo>
                  <a:pt x="0" y="7334"/>
                  <a:pt x="666" y="8001"/>
                  <a:pt x="1333" y="8001"/>
                </a:cubicBezTo>
                <a:lnTo>
                  <a:pt x="21467" y="8001"/>
                </a:lnTo>
                <a:cubicBezTo>
                  <a:pt x="22134" y="8001"/>
                  <a:pt x="22801" y="7334"/>
                  <a:pt x="22801" y="6667"/>
                </a:cubicBezTo>
                <a:lnTo>
                  <a:pt x="22801" y="1333"/>
                </a:lnTo>
                <a:cubicBezTo>
                  <a:pt x="22801" y="666"/>
                  <a:pt x="22134" y="0"/>
                  <a:pt x="21467" y="0"/>
                </a:cubicBezTo>
                <a:lnTo>
                  <a:pt x="13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ru-RU" sz="2200" spc="-1" strike="noStrike">
                <a:solidFill>
                  <a:srgbClr val="ffffff"/>
                </a:solidFill>
                <a:latin typeface="Arial"/>
              </a:rPr>
              <a:t>Искусственный нейрон:</a:t>
            </a:r>
            <a:endParaRPr b="0" lang="ru-RU" sz="2200" spc="-1" strike="noStrike">
              <a:latin typeface="Arial"/>
            </a:endParaRPr>
          </a:p>
          <a:p>
            <a:pPr algn="ctr"/>
            <a:endParaRPr b="0" lang="ru-RU" sz="22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Выходящий сигнал = f(b + 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1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1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+w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2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2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+...+w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N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N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)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1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, 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2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, … x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N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 – входящие сигналы;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f - функция активации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1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, 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2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, … , w</a:t>
            </a:r>
            <a:r>
              <a:rPr b="1" lang="ru-RU" sz="1800" spc="-1" strike="noStrike" baseline="-33000">
                <a:solidFill>
                  <a:srgbClr val="ffffff"/>
                </a:solidFill>
                <a:latin typeface="Arial"/>
              </a:rPr>
              <a:t>N</a:t>
            </a:r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 - веса 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b - смещение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Результаты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"/>
          <a:stretch/>
        </p:blipFill>
        <p:spPr>
          <a:xfrm>
            <a:off x="3024000" y="978120"/>
            <a:ext cx="3327480" cy="32007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"/>
          <a:stretch/>
        </p:blipFill>
        <p:spPr>
          <a:xfrm>
            <a:off x="6351480" y="978120"/>
            <a:ext cx="3327480" cy="3200760"/>
          </a:xfrm>
          <a:prstGeom prst="rect">
            <a:avLst/>
          </a:prstGeom>
          <a:ln>
            <a:noFill/>
          </a:ln>
        </p:spPr>
      </p:pic>
      <p:sp>
        <p:nvSpPr>
          <p:cNvPr id="155" name="TextShape 2"/>
          <p:cNvSpPr txBox="1"/>
          <p:nvPr/>
        </p:nvSpPr>
        <p:spPr>
          <a:xfrm>
            <a:off x="216000" y="410400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Unet: 256x256x3,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10 эпох по 25 итераций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528000" y="410184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Бинарная маска ветровала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7" name="TextShape 4"/>
          <p:cNvSpPr txBox="1"/>
          <p:nvPr/>
        </p:nvSpPr>
        <p:spPr>
          <a:xfrm>
            <a:off x="6840000" y="4104000"/>
            <a:ext cx="324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Комбинированный RGB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-159480" y="978120"/>
            <a:ext cx="3327480" cy="3200760"/>
          </a:xfrm>
          <a:prstGeom prst="rect">
            <a:avLst/>
          </a:prstGeom>
          <a:ln>
            <a:noFill/>
          </a:ln>
        </p:spPr>
      </p:pic>
      <p:sp>
        <p:nvSpPr>
          <p:cNvPr id="159" name="TextShape 5"/>
          <p:cNvSpPr txBox="1"/>
          <p:nvPr/>
        </p:nvSpPr>
        <p:spPr>
          <a:xfrm>
            <a:off x="3888000" y="4896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Acc.: 0.9806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3008520" y="1080000"/>
            <a:ext cx="3327480" cy="32007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4"/>
          <a:stretch/>
        </p:blipFill>
        <p:spPr>
          <a:xfrm>
            <a:off x="6248520" y="1119240"/>
            <a:ext cx="3327480" cy="32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Перспективы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752000" y="603360"/>
            <a:ext cx="5203440" cy="50122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33480" y="585360"/>
            <a:ext cx="4646520" cy="50367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2376000" y="1944000"/>
            <a:ext cx="5400000" cy="1584000"/>
          </a:xfrm>
          <a:custGeom>
            <a:avLst/>
            <a:gdLst/>
            <a:ahLst/>
            <a:rect l="0" t="0" r="r" b="b"/>
            <a:pathLst>
              <a:path w="15002" h="4402">
                <a:moveTo>
                  <a:pt x="733" y="0"/>
                </a:moveTo>
                <a:cubicBezTo>
                  <a:pt x="366" y="0"/>
                  <a:pt x="0" y="366"/>
                  <a:pt x="0" y="733"/>
                </a:cubicBezTo>
                <a:lnTo>
                  <a:pt x="0" y="3667"/>
                </a:lnTo>
                <a:cubicBezTo>
                  <a:pt x="0" y="4034"/>
                  <a:pt x="366" y="4401"/>
                  <a:pt x="733" y="4401"/>
                </a:cubicBezTo>
                <a:lnTo>
                  <a:pt x="14267" y="4401"/>
                </a:lnTo>
                <a:cubicBezTo>
                  <a:pt x="14634" y="4401"/>
                  <a:pt x="15001" y="4034"/>
                  <a:pt x="15001" y="3667"/>
                </a:cubicBezTo>
                <a:lnTo>
                  <a:pt x="15001" y="733"/>
                </a:lnTo>
                <a:cubicBezTo>
                  <a:pt x="15001" y="366"/>
                  <a:pt x="14634" y="0"/>
                  <a:pt x="14267" y="0"/>
                </a:cubicBezTo>
                <a:lnTo>
                  <a:pt x="7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Переход к снимкам высокого разрешения</a:t>
            </a:r>
            <a:br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открывает новые возможности для </a:t>
            </a:r>
            <a:br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использования глубоких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solidFill>
                  <a:srgbClr val="ffffff"/>
                </a:solidFill>
                <a:latin typeface="Arial"/>
              </a:rPr>
              <a:t>сверточных нейронных сетей (DCNN)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Искусственный нейрон и нейронная сеть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2448000" y="741240"/>
            <a:ext cx="5472000" cy="357876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0" y="4837680"/>
            <a:ext cx="100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ru-RU" sz="1800" spc="-1" strike="noStrike">
                <a:latin typeface="Arial"/>
              </a:rPr>
              <a:t>Количество весов может быть очень большим!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Нейронная сеть: обучение</a:t>
            </a:r>
            <a:endParaRPr b="1" lang="ru-RU" sz="26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720000" y="792000"/>
            <a:ext cx="9216000" cy="1224000"/>
          </a:xfrm>
          <a:custGeom>
            <a:avLst/>
            <a:gdLst/>
            <a:ahLst/>
            <a:rect l="0" t="0" r="r" b="b"/>
            <a:pathLst>
              <a:path w="25602" h="3402">
                <a:moveTo>
                  <a:pt x="566" y="0"/>
                </a:moveTo>
                <a:cubicBezTo>
                  <a:pt x="283" y="0"/>
                  <a:pt x="0" y="283"/>
                  <a:pt x="0" y="566"/>
                </a:cubicBezTo>
                <a:lnTo>
                  <a:pt x="0" y="2834"/>
                </a:lnTo>
                <a:cubicBezTo>
                  <a:pt x="0" y="3117"/>
                  <a:pt x="283" y="3401"/>
                  <a:pt x="566" y="3401"/>
                </a:cubicBezTo>
                <a:lnTo>
                  <a:pt x="25034" y="3401"/>
                </a:lnTo>
                <a:cubicBezTo>
                  <a:pt x="25317" y="3401"/>
                  <a:pt x="25601" y="3117"/>
                  <a:pt x="25601" y="2834"/>
                </a:cubicBezTo>
                <a:lnTo>
                  <a:pt x="25601" y="566"/>
                </a:lnTo>
                <a:cubicBezTo>
                  <a:pt x="25601" y="283"/>
                  <a:pt x="25317" y="0"/>
                  <a:pt x="25034" y="0"/>
                </a:cubicBezTo>
                <a:lnTo>
                  <a:pt x="5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Обучение — задание/коррекция весов нейронной сети до получения </a:t>
            </a:r>
            <a:br/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желаемого результата на выходе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720000" y="2160000"/>
            <a:ext cx="9216000" cy="3240000"/>
          </a:xfrm>
          <a:custGeom>
            <a:avLst/>
            <a:gdLst/>
            <a:ahLst/>
            <a:rect l="0" t="0" r="r" b="b"/>
            <a:pathLst>
              <a:path w="25602" h="9002">
                <a:moveTo>
                  <a:pt x="1500" y="0"/>
                </a:moveTo>
                <a:cubicBezTo>
                  <a:pt x="750" y="0"/>
                  <a:pt x="0" y="750"/>
                  <a:pt x="0" y="1500"/>
                </a:cubicBezTo>
                <a:lnTo>
                  <a:pt x="0" y="7500"/>
                </a:lnTo>
                <a:cubicBezTo>
                  <a:pt x="0" y="8250"/>
                  <a:pt x="750" y="9001"/>
                  <a:pt x="1500" y="9001"/>
                </a:cubicBezTo>
                <a:lnTo>
                  <a:pt x="24100" y="9001"/>
                </a:lnTo>
                <a:cubicBezTo>
                  <a:pt x="24850" y="9001"/>
                  <a:pt x="25601" y="8250"/>
                  <a:pt x="25601" y="7500"/>
                </a:cubicBezTo>
                <a:lnTo>
                  <a:pt x="25601" y="1500"/>
                </a:lnTo>
                <a:cubicBezTo>
                  <a:pt x="25601" y="750"/>
                  <a:pt x="24850" y="0"/>
                  <a:pt x="24100" y="0"/>
                </a:cubicBezTo>
                <a:lnTo>
                  <a:pt x="1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Задача регрессии (пример)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pPr algn="ctr"/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{x</a:t>
            </a:r>
            <a:r>
              <a:rPr b="1" lang="ru-RU" sz="2000" spc="-1" strike="noStrike" baseline="-33000">
                <a:solidFill>
                  <a:srgbClr val="ffffff"/>
                </a:solidFill>
                <a:latin typeface="Arial"/>
              </a:rPr>
              <a:t>1</a:t>
            </a:r>
            <a:r>
              <a:rPr b="1" lang="ru-RU" sz="2000" spc="-1" strike="noStrike" baseline="33000">
                <a:solidFill>
                  <a:srgbClr val="ffffff"/>
                </a:solidFill>
                <a:latin typeface="Arial"/>
              </a:rPr>
              <a:t>i</a:t>
            </a:r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, x</a:t>
            </a:r>
            <a:r>
              <a:rPr b="1" lang="ru-RU" sz="2000" spc="-1" strike="noStrike" baseline="-33000">
                <a:solidFill>
                  <a:srgbClr val="ffffff"/>
                </a:solidFill>
                <a:latin typeface="Arial"/>
              </a:rPr>
              <a:t>2</a:t>
            </a:r>
            <a:r>
              <a:rPr b="1" lang="ru-RU" sz="2000" spc="-1" strike="noStrike" baseline="33000">
                <a:solidFill>
                  <a:srgbClr val="ffffff"/>
                </a:solidFill>
                <a:latin typeface="Arial"/>
              </a:rPr>
              <a:t>i</a:t>
            </a:r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, … , x</a:t>
            </a:r>
            <a:r>
              <a:rPr b="1" lang="ru-RU" sz="2000" spc="-1" strike="noStrike" baseline="-33000">
                <a:solidFill>
                  <a:srgbClr val="ffffff"/>
                </a:solidFill>
                <a:latin typeface="Arial"/>
              </a:rPr>
              <a:t>N</a:t>
            </a:r>
            <a:r>
              <a:rPr b="1" lang="ru-RU" sz="2000" spc="-1" strike="noStrike" baseline="33000">
                <a:solidFill>
                  <a:srgbClr val="ffffff"/>
                </a:solidFill>
                <a:latin typeface="Arial"/>
              </a:rPr>
              <a:t>i</a:t>
            </a:r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; y</a:t>
            </a:r>
            <a:r>
              <a:rPr b="1" lang="ru-RU" sz="2000" spc="-1" strike="noStrike" baseline="-33000">
                <a:solidFill>
                  <a:srgbClr val="ffffff"/>
                </a:solidFill>
                <a:latin typeface="Arial"/>
              </a:rPr>
              <a:t>i</a:t>
            </a:r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}</a:t>
            </a:r>
            <a:r>
              <a:rPr b="1" lang="ru-RU" sz="2000" spc="-1" strike="noStrike" baseline="-33000">
                <a:solidFill>
                  <a:srgbClr val="ffffff"/>
                </a:solidFill>
                <a:latin typeface="Arial"/>
              </a:rPr>
              <a:t>i</a:t>
            </a:r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,  i=1...M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Этапы решения: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1. Выбор архитектуры сети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2. Выбор функции потерь (уклонения от желаемого результата)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3. Подбор весов 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4. Проверка точности (валидация нейросети)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5. Применение нейросети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2016000" y="2376000"/>
            <a:ext cx="6552000" cy="2952000"/>
          </a:xfrm>
          <a:custGeom>
            <a:avLst/>
            <a:gdLst/>
            <a:ahLst/>
            <a:rect l="0" t="0" r="r" b="b"/>
            <a:pathLst>
              <a:path w="18202" h="8202">
                <a:moveTo>
                  <a:pt x="1366" y="0"/>
                </a:moveTo>
                <a:cubicBezTo>
                  <a:pt x="683" y="0"/>
                  <a:pt x="0" y="683"/>
                  <a:pt x="0" y="1366"/>
                </a:cubicBezTo>
                <a:lnTo>
                  <a:pt x="0" y="6834"/>
                </a:lnTo>
                <a:cubicBezTo>
                  <a:pt x="0" y="7517"/>
                  <a:pt x="683" y="8201"/>
                  <a:pt x="1366" y="8201"/>
                </a:cubicBezTo>
                <a:lnTo>
                  <a:pt x="16834" y="8201"/>
                </a:lnTo>
                <a:cubicBezTo>
                  <a:pt x="17517" y="8201"/>
                  <a:pt x="18201" y="7517"/>
                  <a:pt x="18201" y="6834"/>
                </a:cubicBezTo>
                <a:lnTo>
                  <a:pt x="18201" y="1366"/>
                </a:lnTo>
                <a:cubicBezTo>
                  <a:pt x="18201" y="683"/>
                  <a:pt x="17517" y="0"/>
                  <a:pt x="16834" y="0"/>
                </a:cubicBezTo>
                <a:lnTo>
                  <a:pt x="1366" y="0"/>
                </a:lnTo>
              </a:path>
            </a:pathLst>
          </a:custGeom>
          <a:solidFill>
            <a:srgbClr val="ff99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/>
            <a:r>
              <a:rPr b="1" lang="ru-RU" sz="1800" spc="-1" strike="noStrike">
                <a:latin typeface="Arial"/>
              </a:rPr>
              <a:t>Функция потерь (loss function)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latin typeface="Arial"/>
              </a:rPr>
              <a:t>MSE = [(y</a:t>
            </a:r>
            <a:r>
              <a:rPr b="1" lang="ru-RU" sz="1800" spc="-1" strike="noStrike" baseline="-33000">
                <a:latin typeface="Arial"/>
              </a:rPr>
              <a:t>1</a:t>
            </a:r>
            <a:r>
              <a:rPr b="1" lang="ru-RU" sz="1800" spc="-1" strike="noStrike">
                <a:latin typeface="Arial"/>
              </a:rPr>
              <a:t> - p</a:t>
            </a:r>
            <a:r>
              <a:rPr b="1" lang="ru-RU" sz="1800" spc="-1" strike="noStrike" baseline="-33000">
                <a:latin typeface="Arial"/>
              </a:rPr>
              <a:t>1</a:t>
            </a:r>
            <a:r>
              <a:rPr b="1" lang="ru-RU" sz="1800" spc="-1" strike="noStrike">
                <a:latin typeface="Arial"/>
              </a:rPr>
              <a:t> )</a:t>
            </a:r>
            <a:r>
              <a:rPr b="1" lang="ru-RU" sz="1800" spc="-1" strike="noStrike" baseline="33000">
                <a:latin typeface="Arial"/>
              </a:rPr>
              <a:t>2</a:t>
            </a:r>
            <a:r>
              <a:rPr b="1" lang="ru-RU" sz="1800" spc="-1" strike="noStrike">
                <a:latin typeface="Arial"/>
              </a:rPr>
              <a:t> + (y</a:t>
            </a:r>
            <a:r>
              <a:rPr b="1" lang="ru-RU" sz="1800" spc="-1" strike="noStrike" baseline="-33000">
                <a:latin typeface="Arial"/>
              </a:rPr>
              <a:t>2</a:t>
            </a:r>
            <a:r>
              <a:rPr b="1" lang="ru-RU" sz="1800" spc="-1" strike="noStrike">
                <a:latin typeface="Arial"/>
              </a:rPr>
              <a:t> - p</a:t>
            </a:r>
            <a:r>
              <a:rPr b="1" lang="ru-RU" sz="1800" spc="-1" strike="noStrike" baseline="-33000">
                <a:latin typeface="Arial"/>
              </a:rPr>
              <a:t>2</a:t>
            </a:r>
            <a:r>
              <a:rPr b="1" lang="ru-RU" sz="1800" spc="-1" strike="noStrike">
                <a:latin typeface="Arial"/>
              </a:rPr>
              <a:t>)</a:t>
            </a:r>
            <a:r>
              <a:rPr b="1" lang="ru-RU" sz="1800" spc="-1" strike="noStrike" baseline="33000">
                <a:latin typeface="Arial"/>
              </a:rPr>
              <a:t>2</a:t>
            </a:r>
            <a:r>
              <a:rPr b="1" lang="ru-RU" sz="1800" spc="-1" strike="noStrike">
                <a:latin typeface="Arial"/>
              </a:rPr>
              <a:t> + … + (y</a:t>
            </a:r>
            <a:r>
              <a:rPr b="1" lang="ru-RU" sz="1800" spc="-1" strike="noStrike" baseline="-33000">
                <a:latin typeface="Arial"/>
              </a:rPr>
              <a:t>M</a:t>
            </a:r>
            <a:r>
              <a:rPr b="1" lang="ru-RU" sz="1800" spc="-1" strike="noStrike">
                <a:latin typeface="Arial"/>
              </a:rPr>
              <a:t> - P</a:t>
            </a:r>
            <a:r>
              <a:rPr b="1" lang="ru-RU" sz="1800" spc="-1" strike="noStrike" baseline="-33000">
                <a:latin typeface="Arial"/>
              </a:rPr>
              <a:t>M</a:t>
            </a:r>
            <a:r>
              <a:rPr b="1" lang="ru-RU" sz="1800" spc="-1" strike="noStrike">
                <a:latin typeface="Arial"/>
              </a:rPr>
              <a:t>)</a:t>
            </a:r>
            <a:r>
              <a:rPr b="1" lang="ru-RU" sz="1800" spc="-1" strike="noStrike" baseline="33000">
                <a:latin typeface="Arial"/>
              </a:rPr>
              <a:t>2</a:t>
            </a:r>
            <a:r>
              <a:rPr b="1" lang="ru-RU" sz="1800" spc="-1" strike="noStrike">
                <a:latin typeface="Arial"/>
              </a:rPr>
              <a:t>] / M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latin typeface="Arial"/>
              </a:rPr>
              <a:t>p</a:t>
            </a:r>
            <a:r>
              <a:rPr b="1" lang="ru-RU" sz="1800" spc="-1" strike="noStrike" baseline="-33000">
                <a:latin typeface="Arial"/>
              </a:rPr>
              <a:t>i  </a:t>
            </a:r>
            <a:r>
              <a:rPr b="1" lang="ru-RU" sz="1800" spc="-1" strike="noStrike">
                <a:latin typeface="Arial"/>
              </a:rPr>
              <a:t>- знчения, полученные на выходе нейросети;</a:t>
            </a:r>
            <a:endParaRPr b="0" lang="ru-RU" sz="1800" spc="-1" strike="noStrike">
              <a:latin typeface="Arial"/>
            </a:endParaRPr>
          </a:p>
          <a:p>
            <a:pPr algn="ctr"/>
            <a:r>
              <a:rPr b="1" lang="ru-RU" sz="1800" spc="-1" strike="noStrike">
                <a:latin typeface="Arial"/>
              </a:rPr>
              <a:t>y</a:t>
            </a:r>
            <a:r>
              <a:rPr b="1" lang="ru-RU" sz="1800" spc="-1" strike="noStrike" baseline="-33000">
                <a:latin typeface="Arial"/>
              </a:rPr>
              <a:t>i </a:t>
            </a:r>
            <a:r>
              <a:rPr b="1" lang="ru-RU" sz="1800" spc="-1" strike="noStrike">
                <a:latin typeface="Arial"/>
              </a:rPr>
              <a:t> - желаемые значения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Область применения нейронных сетей</a:t>
            </a:r>
            <a:endParaRPr b="1" lang="ru-RU" sz="26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648000" y="720000"/>
            <a:ext cx="8136000" cy="519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1. Приближение сложных зависимостей (нелинейная регрессия), аппроксимация функций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2. Управление и принятие решений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3. Кластеризация 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4. Классификация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5. Обработка изображений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6. Сжатие данных</a:t>
            </a:r>
            <a:endParaRPr b="0" lang="ru-RU" sz="20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ffffff"/>
                </a:solidFill>
                <a:latin typeface="Arial"/>
              </a:rPr>
              <a:t>7. Обработка сигналов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Задача: классификации (MNIST)</a:t>
            </a:r>
            <a:endParaRPr b="1" lang="ru-RU" sz="26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0" y="792000"/>
            <a:ext cx="993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MNIST - база данных образцов рукописного написания цифр (60k — для обучения, 10k — для тестирования )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864000" y="1480680"/>
            <a:ext cx="8473320" cy="3631320"/>
          </a:xfrm>
          <a:prstGeom prst="rect">
            <a:avLst/>
          </a:prstGeom>
          <a:ln>
            <a:noFill/>
          </a:ln>
        </p:spPr>
      </p:pic>
      <p:sp>
        <p:nvSpPr>
          <p:cNvPr id="62" name="CustomShape 3"/>
          <p:cNvSpPr/>
          <p:nvPr/>
        </p:nvSpPr>
        <p:spPr>
          <a:xfrm>
            <a:off x="2016000" y="2016000"/>
            <a:ext cx="6120000" cy="2448000"/>
          </a:xfrm>
          <a:custGeom>
            <a:avLst/>
            <a:gdLst/>
            <a:ahLst/>
            <a:rect l="0" t="0" r="r" b="b"/>
            <a:pathLst>
              <a:path w="17002" h="6802">
                <a:moveTo>
                  <a:pt x="1133" y="0"/>
                </a:moveTo>
                <a:cubicBezTo>
                  <a:pt x="566" y="0"/>
                  <a:pt x="0" y="566"/>
                  <a:pt x="0" y="1133"/>
                </a:cubicBezTo>
                <a:lnTo>
                  <a:pt x="0" y="5667"/>
                </a:lnTo>
                <a:cubicBezTo>
                  <a:pt x="0" y="6234"/>
                  <a:pt x="566" y="6801"/>
                  <a:pt x="1133" y="6801"/>
                </a:cubicBezTo>
                <a:lnTo>
                  <a:pt x="15867" y="6801"/>
                </a:lnTo>
                <a:cubicBezTo>
                  <a:pt x="16434" y="6801"/>
                  <a:pt x="17001" y="6234"/>
                  <a:pt x="17001" y="5667"/>
                </a:cubicBezTo>
                <a:lnTo>
                  <a:pt x="17001" y="1133"/>
                </a:lnTo>
                <a:cubicBezTo>
                  <a:pt x="17001" y="566"/>
                  <a:pt x="16434" y="0"/>
                  <a:pt x="15867" y="0"/>
                </a:cubicBezTo>
                <a:lnTo>
                  <a:pt x="1133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ru-RU" sz="1800" spc="-1" strike="noStrike">
                <a:latin typeface="Arial"/>
              </a:rPr>
              <a:t>Размер каждого изображения 28x28, серые полутона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  <a:p>
            <a:pPr algn="ctr"/>
            <a:r>
              <a:rPr b="0" lang="ru-RU" sz="1800" spc="-1" strike="noStrike">
                <a:latin typeface="Arial"/>
              </a:rPr>
              <a:t>Размерность вектора параметров = 784 </a:t>
            </a:r>
            <a:endParaRPr b="0" lang="ru-RU" sz="1800" spc="-1" strike="noStrike">
              <a:latin typeface="Arial"/>
            </a:endParaRPr>
          </a:p>
          <a:p>
            <a:pPr algn="ctr"/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Задача классификации (MNIST)</a:t>
            </a:r>
            <a:endParaRPr b="1" lang="ru-RU" sz="2600" spc="-1" strike="noStrike">
              <a:latin typeface="Arial"/>
            </a:endParaRPr>
          </a:p>
        </p:txBody>
      </p:sp>
      <p:grpSp>
        <p:nvGrpSpPr>
          <p:cNvPr id="64" name="Group 2"/>
          <p:cNvGrpSpPr/>
          <p:nvPr/>
        </p:nvGrpSpPr>
        <p:grpSpPr>
          <a:xfrm>
            <a:off x="792000" y="864000"/>
            <a:ext cx="8496000" cy="4248000"/>
            <a:chOff x="792000" y="864000"/>
            <a:chExt cx="8496000" cy="4248000"/>
          </a:xfrm>
        </p:grpSpPr>
        <p:sp>
          <p:nvSpPr>
            <p:cNvPr id="65" name="CustomShape 3"/>
            <p:cNvSpPr/>
            <p:nvPr/>
          </p:nvSpPr>
          <p:spPr>
            <a:xfrm>
              <a:off x="792000" y="864000"/>
              <a:ext cx="8496000" cy="4248000"/>
            </a:xfrm>
            <a:prstGeom prst="rect">
              <a:avLst/>
            </a:prstGeom>
            <a:solidFill>
              <a:srgbClr val="a7a9ac"/>
            </a:solidFill>
            <a:ln>
              <a:solidFill>
                <a:srgbClr val="dcddde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6" name="" descr=""/>
            <p:cNvPicPr/>
            <p:nvPr/>
          </p:nvPicPr>
          <p:blipFill>
            <a:blip r:embed="rId2"/>
            <a:stretch/>
          </p:blipFill>
          <p:spPr>
            <a:xfrm>
              <a:off x="1595520" y="1400400"/>
              <a:ext cx="7620480" cy="3495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7" name="TextShape 4"/>
          <p:cNvSpPr txBox="1"/>
          <p:nvPr/>
        </p:nvSpPr>
        <p:spPr>
          <a:xfrm>
            <a:off x="7992000" y="5112000"/>
            <a:ext cx="1368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800" spc="-1" strike="noStrike">
                <a:latin typeface="Arial"/>
              </a:rPr>
              <a:t>towardsdatascience.com</a:t>
            </a:r>
            <a:endParaRPr b="0" lang="ru-R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0" y="144000"/>
            <a:ext cx="100800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Обработка изображений</a:t>
            </a:r>
            <a:endParaRPr b="1" lang="ru-RU" sz="2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96560" y="720000"/>
            <a:ext cx="2827440" cy="4710240"/>
          </a:xfrm>
          <a:prstGeom prst="rect">
            <a:avLst/>
          </a:prstGeom>
          <a:ln>
            <a:noFill/>
          </a:ln>
        </p:spPr>
      </p:pic>
      <p:sp>
        <p:nvSpPr>
          <p:cNvPr id="70" name="TextShape 2"/>
          <p:cNvSpPr txBox="1"/>
          <p:nvPr/>
        </p:nvSpPr>
        <p:spPr>
          <a:xfrm>
            <a:off x="144000" y="5395320"/>
            <a:ext cx="237600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300" spc="-1" strike="noStrike">
                <a:latin typeface="Arial"/>
              </a:rPr>
              <a:t>Kokkinas, 2016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240000" y="2592000"/>
            <a:ext cx="6643080" cy="279000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3456000" y="2093760"/>
            <a:ext cx="6804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Нейронные сети в задаче классификации изображений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5123520" y="1080000"/>
            <a:ext cx="2364480" cy="325440"/>
          </a:xfrm>
          <a:prstGeom prst="rect">
            <a:avLst/>
          </a:prstGeom>
          <a:ln>
            <a:noFill/>
          </a:ln>
        </p:spPr>
      </p:pic>
      <p:sp>
        <p:nvSpPr>
          <p:cNvPr id="74" name="TextShape 4"/>
          <p:cNvSpPr txBox="1"/>
          <p:nvPr/>
        </p:nvSpPr>
        <p:spPr>
          <a:xfrm>
            <a:off x="3960000" y="1512000"/>
            <a:ext cx="597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latin typeface="Arial"/>
              </a:rPr>
              <a:t>14,197,122 images — текущее состояние (2018)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0" y="144000"/>
            <a:ext cx="10080000" cy="97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Сверточные нейронные сети</a:t>
            </a:r>
            <a:endParaRPr b="1" lang="ru-RU" sz="2600" spc="-1" strike="noStrike"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595"/>
              </a:spcAft>
            </a:pPr>
            <a:r>
              <a:rPr b="1" lang="ru-RU" sz="2600" spc="-1" strike="noStrike">
                <a:latin typeface="Arial"/>
              </a:rPr>
              <a:t>(convolutional neural networks)</a:t>
            </a:r>
            <a:endParaRPr b="1" lang="ru-RU" sz="2600" spc="-1" strike="noStrike">
              <a:latin typeface="Arial"/>
            </a:endParaRPr>
          </a:p>
        </p:txBody>
      </p:sp>
      <p:grpSp>
        <p:nvGrpSpPr>
          <p:cNvPr id="76" name="Group 2"/>
          <p:cNvGrpSpPr/>
          <p:nvPr/>
        </p:nvGrpSpPr>
        <p:grpSpPr>
          <a:xfrm>
            <a:off x="576000" y="1584000"/>
            <a:ext cx="9288000" cy="3505680"/>
            <a:chOff x="576000" y="1584000"/>
            <a:chExt cx="9288000" cy="3505680"/>
          </a:xfrm>
        </p:grpSpPr>
        <p:pic>
          <p:nvPicPr>
            <p:cNvPr id="77" name="" descr=""/>
            <p:cNvPicPr/>
            <p:nvPr/>
          </p:nvPicPr>
          <p:blipFill>
            <a:blip r:embed="rId2"/>
            <a:stretch/>
          </p:blipFill>
          <p:spPr>
            <a:xfrm>
              <a:off x="576000" y="1584000"/>
              <a:ext cx="8869680" cy="285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TextShape 3"/>
            <p:cNvSpPr txBox="1"/>
            <p:nvPr/>
          </p:nvSpPr>
          <p:spPr>
            <a:xfrm>
              <a:off x="7272000" y="4487400"/>
              <a:ext cx="2592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ru-RU" sz="1800" spc="-1" strike="noStrike">
                  <a:latin typeface="Arial"/>
                </a:rPr>
                <a:t>[LeCun et al., 1998]</a:t>
              </a:r>
              <a:endParaRPr b="0" lang="ru-RU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Application>LibreOffice/6.0.5.2$Linux_X86_64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2018-12-16T11:37:33Z</dcterms:created>
  <dc:creator>Dmitry Kislov</dc:creator>
  <dc:description/>
  <dc:language>ru-RU</dc:language>
  <cp:lastModifiedBy>Dmitry Kislov</cp:lastModifiedBy>
  <dcterms:modified xsi:type="dcterms:W3CDTF">2018-12-17T10:08:20Z</dcterms:modified>
  <cp:revision>27</cp:revision>
  <dc:subject/>
  <dc:title/>
</cp:coreProperties>
</file>